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75" r:id="rId4"/>
    <p:sldId id="259" r:id="rId5"/>
    <p:sldId id="276" r:id="rId6"/>
    <p:sldId id="277" r:id="rId7"/>
    <p:sldId id="280" r:id="rId8"/>
    <p:sldId id="279" r:id="rId9"/>
    <p:sldId id="278" r:id="rId10"/>
    <p:sldId id="281" r:id="rId11"/>
    <p:sldId id="282" r:id="rId12"/>
    <p:sldId id="285" r:id="rId13"/>
    <p:sldId id="286" r:id="rId14"/>
    <p:sldId id="287" r:id="rId15"/>
    <p:sldId id="289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EA617-D2E9-46A4-BD71-1EC31C45401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7A05E6-FCE0-4B83-9AE3-C8B4A2313C72}">
      <dgm:prSet/>
      <dgm:spPr/>
      <dgm:t>
        <a:bodyPr/>
        <a:lstStyle/>
        <a:p>
          <a:r>
            <a:rPr lang="es-CO"/>
            <a:t>¿Cómo represento el mundo?</a:t>
          </a:r>
          <a:endParaRPr lang="en-US"/>
        </a:p>
      </dgm:t>
    </dgm:pt>
    <dgm:pt modelId="{F43398A7-7750-4DE1-8270-3D1874CB7F7C}" type="parTrans" cxnId="{D5308359-9CE9-4E47-A54E-07B89ECD8D3E}">
      <dgm:prSet/>
      <dgm:spPr/>
      <dgm:t>
        <a:bodyPr/>
        <a:lstStyle/>
        <a:p>
          <a:endParaRPr lang="en-US"/>
        </a:p>
      </dgm:t>
    </dgm:pt>
    <dgm:pt modelId="{76DAB6D2-E2AE-4FF6-AE38-27881224A67F}" type="sibTrans" cxnId="{D5308359-9CE9-4E47-A54E-07B89ECD8D3E}">
      <dgm:prSet/>
      <dgm:spPr/>
      <dgm:t>
        <a:bodyPr/>
        <a:lstStyle/>
        <a:p>
          <a:endParaRPr lang="en-US"/>
        </a:p>
      </dgm:t>
    </dgm:pt>
    <dgm:pt modelId="{39909F1B-E6C4-4775-9E37-54AB89C88F79}">
      <dgm:prSet/>
      <dgm:spPr/>
      <dgm:t>
        <a:bodyPr/>
        <a:lstStyle/>
        <a:p>
          <a:r>
            <a:rPr lang="es-CO"/>
            <a:t>¿Cómo lo consulto?</a:t>
          </a:r>
          <a:endParaRPr lang="en-US"/>
        </a:p>
      </dgm:t>
    </dgm:pt>
    <dgm:pt modelId="{D204C018-C627-423B-9A2A-7625B37D75B8}" type="parTrans" cxnId="{0489C6B5-E00C-4AAE-BFD1-8AE4A28D3757}">
      <dgm:prSet/>
      <dgm:spPr/>
      <dgm:t>
        <a:bodyPr/>
        <a:lstStyle/>
        <a:p>
          <a:endParaRPr lang="en-US"/>
        </a:p>
      </dgm:t>
    </dgm:pt>
    <dgm:pt modelId="{AFB33887-0321-467C-994F-FDDC038C2CF4}" type="sibTrans" cxnId="{0489C6B5-E00C-4AAE-BFD1-8AE4A28D3757}">
      <dgm:prSet/>
      <dgm:spPr/>
      <dgm:t>
        <a:bodyPr/>
        <a:lstStyle/>
        <a:p>
          <a:endParaRPr lang="en-US"/>
        </a:p>
      </dgm:t>
    </dgm:pt>
    <dgm:pt modelId="{1960697B-9622-47B0-85EC-EFD2366BCDE9}">
      <dgm:prSet/>
      <dgm:spPr/>
      <dgm:t>
        <a:bodyPr/>
        <a:lstStyle/>
        <a:p>
          <a:r>
            <a:rPr lang="es-CO"/>
            <a:t>¿Qué trade-off acepto?</a:t>
          </a:r>
          <a:endParaRPr lang="en-US"/>
        </a:p>
      </dgm:t>
    </dgm:pt>
    <dgm:pt modelId="{CE3158BE-5673-4EBC-AF1D-F936E9F6F440}" type="parTrans" cxnId="{7AD1374B-42FE-415A-8977-807BB05FC506}">
      <dgm:prSet/>
      <dgm:spPr/>
      <dgm:t>
        <a:bodyPr/>
        <a:lstStyle/>
        <a:p>
          <a:endParaRPr lang="en-US"/>
        </a:p>
      </dgm:t>
    </dgm:pt>
    <dgm:pt modelId="{D1CCD0C4-DCC7-4D61-8563-97A800614FA5}" type="sibTrans" cxnId="{7AD1374B-42FE-415A-8977-807BB05FC506}">
      <dgm:prSet/>
      <dgm:spPr/>
      <dgm:t>
        <a:bodyPr/>
        <a:lstStyle/>
        <a:p>
          <a:endParaRPr lang="en-US"/>
        </a:p>
      </dgm:t>
    </dgm:pt>
    <dgm:pt modelId="{C69DF2A6-1C48-4CDB-BDFA-258AA4360480}" type="pres">
      <dgm:prSet presAssocID="{444EA617-D2E9-46A4-BD71-1EC31C4540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553AB7-10DC-45B4-B262-46B5D15D0884}" type="pres">
      <dgm:prSet presAssocID="{BD7A05E6-FCE0-4B83-9AE3-C8B4A2313C72}" presName="hierRoot1" presStyleCnt="0"/>
      <dgm:spPr/>
    </dgm:pt>
    <dgm:pt modelId="{904F3B56-56E9-4B64-8A70-2490406F8842}" type="pres">
      <dgm:prSet presAssocID="{BD7A05E6-FCE0-4B83-9AE3-C8B4A2313C72}" presName="composite" presStyleCnt="0"/>
      <dgm:spPr/>
    </dgm:pt>
    <dgm:pt modelId="{8FD731C6-0C8A-470A-884E-90410E8916A7}" type="pres">
      <dgm:prSet presAssocID="{BD7A05E6-FCE0-4B83-9AE3-C8B4A2313C72}" presName="background" presStyleLbl="node0" presStyleIdx="0" presStyleCnt="3"/>
      <dgm:spPr/>
    </dgm:pt>
    <dgm:pt modelId="{6E656F52-E210-41E0-8055-95AF355F983E}" type="pres">
      <dgm:prSet presAssocID="{BD7A05E6-FCE0-4B83-9AE3-C8B4A2313C72}" presName="text" presStyleLbl="fgAcc0" presStyleIdx="0" presStyleCnt="3">
        <dgm:presLayoutVars>
          <dgm:chPref val="3"/>
        </dgm:presLayoutVars>
      </dgm:prSet>
      <dgm:spPr/>
    </dgm:pt>
    <dgm:pt modelId="{55EF3B94-1D62-40BC-BC4A-62E0EF182F78}" type="pres">
      <dgm:prSet presAssocID="{BD7A05E6-FCE0-4B83-9AE3-C8B4A2313C72}" presName="hierChild2" presStyleCnt="0"/>
      <dgm:spPr/>
    </dgm:pt>
    <dgm:pt modelId="{9F6D1DE3-7B0A-455A-A50D-7C0AA559A83F}" type="pres">
      <dgm:prSet presAssocID="{39909F1B-E6C4-4775-9E37-54AB89C88F79}" presName="hierRoot1" presStyleCnt="0"/>
      <dgm:spPr/>
    </dgm:pt>
    <dgm:pt modelId="{28444AF2-DA99-419C-A15F-30B8BF3BB7D5}" type="pres">
      <dgm:prSet presAssocID="{39909F1B-E6C4-4775-9E37-54AB89C88F79}" presName="composite" presStyleCnt="0"/>
      <dgm:spPr/>
    </dgm:pt>
    <dgm:pt modelId="{431A43AC-3552-4457-AC45-E10B5DD1E5F3}" type="pres">
      <dgm:prSet presAssocID="{39909F1B-E6C4-4775-9E37-54AB89C88F79}" presName="background" presStyleLbl="node0" presStyleIdx="1" presStyleCnt="3"/>
      <dgm:spPr/>
    </dgm:pt>
    <dgm:pt modelId="{55441331-FEF3-4982-A8CE-FF2924F4A23F}" type="pres">
      <dgm:prSet presAssocID="{39909F1B-E6C4-4775-9E37-54AB89C88F79}" presName="text" presStyleLbl="fgAcc0" presStyleIdx="1" presStyleCnt="3">
        <dgm:presLayoutVars>
          <dgm:chPref val="3"/>
        </dgm:presLayoutVars>
      </dgm:prSet>
      <dgm:spPr/>
    </dgm:pt>
    <dgm:pt modelId="{6C788587-7076-42C3-807A-CF091C88D718}" type="pres">
      <dgm:prSet presAssocID="{39909F1B-E6C4-4775-9E37-54AB89C88F79}" presName="hierChild2" presStyleCnt="0"/>
      <dgm:spPr/>
    </dgm:pt>
    <dgm:pt modelId="{0E78CFCC-4A89-4009-861B-391248825AFB}" type="pres">
      <dgm:prSet presAssocID="{1960697B-9622-47B0-85EC-EFD2366BCDE9}" presName="hierRoot1" presStyleCnt="0"/>
      <dgm:spPr/>
    </dgm:pt>
    <dgm:pt modelId="{AC68412A-BC8A-491F-A026-E9CF9A8CD1A4}" type="pres">
      <dgm:prSet presAssocID="{1960697B-9622-47B0-85EC-EFD2366BCDE9}" presName="composite" presStyleCnt="0"/>
      <dgm:spPr/>
    </dgm:pt>
    <dgm:pt modelId="{9AA72F98-A4C9-4050-8ADD-C866788BC8D1}" type="pres">
      <dgm:prSet presAssocID="{1960697B-9622-47B0-85EC-EFD2366BCDE9}" presName="background" presStyleLbl="node0" presStyleIdx="2" presStyleCnt="3"/>
      <dgm:spPr/>
    </dgm:pt>
    <dgm:pt modelId="{1C6CB561-0FF1-4DB0-9803-6175A6A171AD}" type="pres">
      <dgm:prSet presAssocID="{1960697B-9622-47B0-85EC-EFD2366BCDE9}" presName="text" presStyleLbl="fgAcc0" presStyleIdx="2" presStyleCnt="3">
        <dgm:presLayoutVars>
          <dgm:chPref val="3"/>
        </dgm:presLayoutVars>
      </dgm:prSet>
      <dgm:spPr/>
    </dgm:pt>
    <dgm:pt modelId="{73220526-985E-412D-A9B4-041B7934C8DE}" type="pres">
      <dgm:prSet presAssocID="{1960697B-9622-47B0-85EC-EFD2366BCDE9}" presName="hierChild2" presStyleCnt="0"/>
      <dgm:spPr/>
    </dgm:pt>
  </dgm:ptLst>
  <dgm:cxnLst>
    <dgm:cxn modelId="{FA421347-CE87-485B-BD16-B56C4C331616}" type="presOf" srcId="{BD7A05E6-FCE0-4B83-9AE3-C8B4A2313C72}" destId="{6E656F52-E210-41E0-8055-95AF355F983E}" srcOrd="0" destOrd="0" presId="urn:microsoft.com/office/officeart/2005/8/layout/hierarchy1"/>
    <dgm:cxn modelId="{7A6FB14A-589F-49CC-8C59-BC27878A84CF}" type="presOf" srcId="{1960697B-9622-47B0-85EC-EFD2366BCDE9}" destId="{1C6CB561-0FF1-4DB0-9803-6175A6A171AD}" srcOrd="0" destOrd="0" presId="urn:microsoft.com/office/officeart/2005/8/layout/hierarchy1"/>
    <dgm:cxn modelId="{7AD1374B-42FE-415A-8977-807BB05FC506}" srcId="{444EA617-D2E9-46A4-BD71-1EC31C454012}" destId="{1960697B-9622-47B0-85EC-EFD2366BCDE9}" srcOrd="2" destOrd="0" parTransId="{CE3158BE-5673-4EBC-AF1D-F936E9F6F440}" sibTransId="{D1CCD0C4-DCC7-4D61-8563-97A800614FA5}"/>
    <dgm:cxn modelId="{D5308359-9CE9-4E47-A54E-07B89ECD8D3E}" srcId="{444EA617-D2E9-46A4-BD71-1EC31C454012}" destId="{BD7A05E6-FCE0-4B83-9AE3-C8B4A2313C72}" srcOrd="0" destOrd="0" parTransId="{F43398A7-7750-4DE1-8270-3D1874CB7F7C}" sibTransId="{76DAB6D2-E2AE-4FF6-AE38-27881224A67F}"/>
    <dgm:cxn modelId="{C4F2EA7E-1576-4A3B-A14D-A9B528E19BEB}" type="presOf" srcId="{39909F1B-E6C4-4775-9E37-54AB89C88F79}" destId="{55441331-FEF3-4982-A8CE-FF2924F4A23F}" srcOrd="0" destOrd="0" presId="urn:microsoft.com/office/officeart/2005/8/layout/hierarchy1"/>
    <dgm:cxn modelId="{0489C6B5-E00C-4AAE-BFD1-8AE4A28D3757}" srcId="{444EA617-D2E9-46A4-BD71-1EC31C454012}" destId="{39909F1B-E6C4-4775-9E37-54AB89C88F79}" srcOrd="1" destOrd="0" parTransId="{D204C018-C627-423B-9A2A-7625B37D75B8}" sibTransId="{AFB33887-0321-467C-994F-FDDC038C2CF4}"/>
    <dgm:cxn modelId="{B0AEDFE2-67E6-48A5-9653-B92E5429B42F}" type="presOf" srcId="{444EA617-D2E9-46A4-BD71-1EC31C454012}" destId="{C69DF2A6-1C48-4CDB-BDFA-258AA4360480}" srcOrd="0" destOrd="0" presId="urn:microsoft.com/office/officeart/2005/8/layout/hierarchy1"/>
    <dgm:cxn modelId="{82E8C375-DD24-4CF9-B2BD-3598FC418B49}" type="presParOf" srcId="{C69DF2A6-1C48-4CDB-BDFA-258AA4360480}" destId="{66553AB7-10DC-45B4-B262-46B5D15D0884}" srcOrd="0" destOrd="0" presId="urn:microsoft.com/office/officeart/2005/8/layout/hierarchy1"/>
    <dgm:cxn modelId="{FAD39F11-D2DE-4768-9FB7-7F6DEBA50E07}" type="presParOf" srcId="{66553AB7-10DC-45B4-B262-46B5D15D0884}" destId="{904F3B56-56E9-4B64-8A70-2490406F8842}" srcOrd="0" destOrd="0" presId="urn:microsoft.com/office/officeart/2005/8/layout/hierarchy1"/>
    <dgm:cxn modelId="{0833BB64-698F-4D6D-B345-07D7E6648D4B}" type="presParOf" srcId="{904F3B56-56E9-4B64-8A70-2490406F8842}" destId="{8FD731C6-0C8A-470A-884E-90410E8916A7}" srcOrd="0" destOrd="0" presId="urn:microsoft.com/office/officeart/2005/8/layout/hierarchy1"/>
    <dgm:cxn modelId="{659B859D-BD44-427A-BFA2-6F606C0B07A8}" type="presParOf" srcId="{904F3B56-56E9-4B64-8A70-2490406F8842}" destId="{6E656F52-E210-41E0-8055-95AF355F983E}" srcOrd="1" destOrd="0" presId="urn:microsoft.com/office/officeart/2005/8/layout/hierarchy1"/>
    <dgm:cxn modelId="{63F67908-2CF6-403D-9D60-F9A32A911907}" type="presParOf" srcId="{66553AB7-10DC-45B4-B262-46B5D15D0884}" destId="{55EF3B94-1D62-40BC-BC4A-62E0EF182F78}" srcOrd="1" destOrd="0" presId="urn:microsoft.com/office/officeart/2005/8/layout/hierarchy1"/>
    <dgm:cxn modelId="{501B1A4C-798F-4BDC-BC99-B69C916829E4}" type="presParOf" srcId="{C69DF2A6-1C48-4CDB-BDFA-258AA4360480}" destId="{9F6D1DE3-7B0A-455A-A50D-7C0AA559A83F}" srcOrd="1" destOrd="0" presId="urn:microsoft.com/office/officeart/2005/8/layout/hierarchy1"/>
    <dgm:cxn modelId="{48530B3A-04B1-4D51-B1DE-B5C2DE2C67CA}" type="presParOf" srcId="{9F6D1DE3-7B0A-455A-A50D-7C0AA559A83F}" destId="{28444AF2-DA99-419C-A15F-30B8BF3BB7D5}" srcOrd="0" destOrd="0" presId="urn:microsoft.com/office/officeart/2005/8/layout/hierarchy1"/>
    <dgm:cxn modelId="{C47D8DF6-D927-4E74-BB2D-3879FE4FE456}" type="presParOf" srcId="{28444AF2-DA99-419C-A15F-30B8BF3BB7D5}" destId="{431A43AC-3552-4457-AC45-E10B5DD1E5F3}" srcOrd="0" destOrd="0" presId="urn:microsoft.com/office/officeart/2005/8/layout/hierarchy1"/>
    <dgm:cxn modelId="{27226910-1593-429D-A517-45A1E8E53A3D}" type="presParOf" srcId="{28444AF2-DA99-419C-A15F-30B8BF3BB7D5}" destId="{55441331-FEF3-4982-A8CE-FF2924F4A23F}" srcOrd="1" destOrd="0" presId="urn:microsoft.com/office/officeart/2005/8/layout/hierarchy1"/>
    <dgm:cxn modelId="{AB43697F-40B3-4805-82D8-96736B2F97B1}" type="presParOf" srcId="{9F6D1DE3-7B0A-455A-A50D-7C0AA559A83F}" destId="{6C788587-7076-42C3-807A-CF091C88D718}" srcOrd="1" destOrd="0" presId="urn:microsoft.com/office/officeart/2005/8/layout/hierarchy1"/>
    <dgm:cxn modelId="{287C2252-DEB9-4247-9525-B90D0D777AE2}" type="presParOf" srcId="{C69DF2A6-1C48-4CDB-BDFA-258AA4360480}" destId="{0E78CFCC-4A89-4009-861B-391248825AFB}" srcOrd="2" destOrd="0" presId="urn:microsoft.com/office/officeart/2005/8/layout/hierarchy1"/>
    <dgm:cxn modelId="{68929C2B-F446-4C4D-8FD5-26E3BF15D34A}" type="presParOf" srcId="{0E78CFCC-4A89-4009-861B-391248825AFB}" destId="{AC68412A-BC8A-491F-A026-E9CF9A8CD1A4}" srcOrd="0" destOrd="0" presId="urn:microsoft.com/office/officeart/2005/8/layout/hierarchy1"/>
    <dgm:cxn modelId="{83A346F3-0BC9-45CB-AD6A-232E91F120B0}" type="presParOf" srcId="{AC68412A-BC8A-491F-A026-E9CF9A8CD1A4}" destId="{9AA72F98-A4C9-4050-8ADD-C866788BC8D1}" srcOrd="0" destOrd="0" presId="urn:microsoft.com/office/officeart/2005/8/layout/hierarchy1"/>
    <dgm:cxn modelId="{9B2B04C1-5B18-42B1-8E64-4DEDA6DB2212}" type="presParOf" srcId="{AC68412A-BC8A-491F-A026-E9CF9A8CD1A4}" destId="{1C6CB561-0FF1-4DB0-9803-6175A6A171AD}" srcOrd="1" destOrd="0" presId="urn:microsoft.com/office/officeart/2005/8/layout/hierarchy1"/>
    <dgm:cxn modelId="{BFF0B1EB-D7AA-493D-A297-CBD671A82D9C}" type="presParOf" srcId="{0E78CFCC-4A89-4009-861B-391248825AFB}" destId="{73220526-985E-412D-A9B4-041B7934C8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B235D-C9A4-4176-85C3-96ACC5D5508D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6781D0-E072-4FB4-B5D6-A5603D6C7BD8}">
      <dgm:prSet/>
      <dgm:spPr/>
      <dgm:t>
        <a:bodyPr/>
        <a:lstStyle/>
        <a:p>
          <a:r>
            <a:rPr lang="es-ES"/>
            <a:t>SQL: declarativo (“qué”)</a:t>
          </a:r>
          <a:endParaRPr lang="en-US"/>
        </a:p>
      </dgm:t>
    </dgm:pt>
    <dgm:pt modelId="{B9ADE1FA-DCCF-4739-9154-3084E4180AB1}" type="parTrans" cxnId="{612BF81C-A7EA-4F25-9C50-F37B7EEA7735}">
      <dgm:prSet/>
      <dgm:spPr/>
      <dgm:t>
        <a:bodyPr/>
        <a:lstStyle/>
        <a:p>
          <a:endParaRPr lang="en-US"/>
        </a:p>
      </dgm:t>
    </dgm:pt>
    <dgm:pt modelId="{CAE48BF3-0F41-4495-A357-1D9FC9619B11}" type="sibTrans" cxnId="{612BF81C-A7EA-4F25-9C50-F37B7EEA7735}">
      <dgm:prSet/>
      <dgm:spPr/>
      <dgm:t>
        <a:bodyPr/>
        <a:lstStyle/>
        <a:p>
          <a:endParaRPr lang="en-US"/>
        </a:p>
      </dgm:t>
    </dgm:pt>
    <dgm:pt modelId="{EE42800F-7EB9-4558-BBA1-301684AA7C86}">
      <dgm:prSet/>
      <dgm:spPr/>
      <dgm:t>
        <a:bodyPr/>
        <a:lstStyle/>
        <a:p>
          <a:r>
            <a:rPr lang="es-ES"/>
            <a:t>Python loops: imperativo (“cómo”)</a:t>
          </a:r>
          <a:endParaRPr lang="en-US"/>
        </a:p>
      </dgm:t>
    </dgm:pt>
    <dgm:pt modelId="{1776811E-12D1-46A3-A8CF-B41DECBB8285}" type="parTrans" cxnId="{F20C8C87-12B0-4EFE-AFA9-BAA133551E48}">
      <dgm:prSet/>
      <dgm:spPr/>
      <dgm:t>
        <a:bodyPr/>
        <a:lstStyle/>
        <a:p>
          <a:endParaRPr lang="en-US"/>
        </a:p>
      </dgm:t>
    </dgm:pt>
    <dgm:pt modelId="{67470358-1565-4E1F-8644-30084C565FAD}" type="sibTrans" cxnId="{F20C8C87-12B0-4EFE-AFA9-BAA133551E48}">
      <dgm:prSet/>
      <dgm:spPr/>
      <dgm:t>
        <a:bodyPr/>
        <a:lstStyle/>
        <a:p>
          <a:endParaRPr lang="en-US"/>
        </a:p>
      </dgm:t>
    </dgm:pt>
    <dgm:pt modelId="{B55E2ED1-F89A-4E98-A624-4E1E576641A0}" type="pres">
      <dgm:prSet presAssocID="{BCFB235D-C9A4-4176-85C3-96ACC5D5508D}" presName="root" presStyleCnt="0">
        <dgm:presLayoutVars>
          <dgm:dir/>
          <dgm:resizeHandles val="exact"/>
        </dgm:presLayoutVars>
      </dgm:prSet>
      <dgm:spPr/>
    </dgm:pt>
    <dgm:pt modelId="{836E3B62-D4AA-4EA4-9D8A-FF2AC3F0EC6C}" type="pres">
      <dgm:prSet presAssocID="{716781D0-E072-4FB4-B5D6-A5603D6C7BD8}" presName="compNode" presStyleCnt="0"/>
      <dgm:spPr/>
    </dgm:pt>
    <dgm:pt modelId="{145B10B6-50A2-4628-BBED-7B86EB3AC60C}" type="pres">
      <dgm:prSet presAssocID="{716781D0-E072-4FB4-B5D6-A5603D6C7B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B94DF96-FB7A-4FB7-9E12-72A9271AD8D6}" type="pres">
      <dgm:prSet presAssocID="{716781D0-E072-4FB4-B5D6-A5603D6C7BD8}" presName="spaceRect" presStyleCnt="0"/>
      <dgm:spPr/>
    </dgm:pt>
    <dgm:pt modelId="{EA9A3985-FD0E-437B-9022-6E9841000FC6}" type="pres">
      <dgm:prSet presAssocID="{716781D0-E072-4FB4-B5D6-A5603D6C7BD8}" presName="textRect" presStyleLbl="revTx" presStyleIdx="0" presStyleCnt="2">
        <dgm:presLayoutVars>
          <dgm:chMax val="1"/>
          <dgm:chPref val="1"/>
        </dgm:presLayoutVars>
      </dgm:prSet>
      <dgm:spPr/>
    </dgm:pt>
    <dgm:pt modelId="{832C5D99-D9BC-4093-953A-A0B597A4FC00}" type="pres">
      <dgm:prSet presAssocID="{CAE48BF3-0F41-4495-A357-1D9FC9619B11}" presName="sibTrans" presStyleCnt="0"/>
      <dgm:spPr/>
    </dgm:pt>
    <dgm:pt modelId="{D567FCD9-CCA6-4CCB-B5BD-813158969A37}" type="pres">
      <dgm:prSet presAssocID="{EE42800F-7EB9-4558-BBA1-301684AA7C86}" presName="compNode" presStyleCnt="0"/>
      <dgm:spPr/>
    </dgm:pt>
    <dgm:pt modelId="{5A7B7F32-DD2A-44DA-8D6B-42741C3D8824}" type="pres">
      <dgm:prSet presAssocID="{EE42800F-7EB9-4558-BBA1-301684AA7C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0BC6E9E6-C576-420F-B769-AE9BC5A7ACCE}" type="pres">
      <dgm:prSet presAssocID="{EE42800F-7EB9-4558-BBA1-301684AA7C86}" presName="spaceRect" presStyleCnt="0"/>
      <dgm:spPr/>
    </dgm:pt>
    <dgm:pt modelId="{6D2B43FF-4654-4A36-A822-8B78CA9ECB84}" type="pres">
      <dgm:prSet presAssocID="{EE42800F-7EB9-4558-BBA1-301684AA7C8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829AD07-EEC2-4DA9-8A1D-86F146F3F75B}" type="presOf" srcId="{EE42800F-7EB9-4558-BBA1-301684AA7C86}" destId="{6D2B43FF-4654-4A36-A822-8B78CA9ECB84}" srcOrd="0" destOrd="0" presId="urn:microsoft.com/office/officeart/2018/2/layout/IconLabelList"/>
    <dgm:cxn modelId="{612BF81C-A7EA-4F25-9C50-F37B7EEA7735}" srcId="{BCFB235D-C9A4-4176-85C3-96ACC5D5508D}" destId="{716781D0-E072-4FB4-B5D6-A5603D6C7BD8}" srcOrd="0" destOrd="0" parTransId="{B9ADE1FA-DCCF-4739-9154-3084E4180AB1}" sibTransId="{CAE48BF3-0F41-4495-A357-1D9FC9619B11}"/>
    <dgm:cxn modelId="{F20C8C87-12B0-4EFE-AFA9-BAA133551E48}" srcId="{BCFB235D-C9A4-4176-85C3-96ACC5D5508D}" destId="{EE42800F-7EB9-4558-BBA1-301684AA7C86}" srcOrd="1" destOrd="0" parTransId="{1776811E-12D1-46A3-A8CF-B41DECBB8285}" sibTransId="{67470358-1565-4E1F-8644-30084C565FAD}"/>
    <dgm:cxn modelId="{C5BB1FA7-0DE9-42EB-B009-B68AC73B45DE}" type="presOf" srcId="{BCFB235D-C9A4-4176-85C3-96ACC5D5508D}" destId="{B55E2ED1-F89A-4E98-A624-4E1E576641A0}" srcOrd="0" destOrd="0" presId="urn:microsoft.com/office/officeart/2018/2/layout/IconLabelList"/>
    <dgm:cxn modelId="{41A10BAD-9AB7-4330-B5E7-FD4B379D7992}" type="presOf" srcId="{716781D0-E072-4FB4-B5D6-A5603D6C7BD8}" destId="{EA9A3985-FD0E-437B-9022-6E9841000FC6}" srcOrd="0" destOrd="0" presId="urn:microsoft.com/office/officeart/2018/2/layout/IconLabelList"/>
    <dgm:cxn modelId="{FA51055B-9FF5-47E8-87A0-ED38BAD0244A}" type="presParOf" srcId="{B55E2ED1-F89A-4E98-A624-4E1E576641A0}" destId="{836E3B62-D4AA-4EA4-9D8A-FF2AC3F0EC6C}" srcOrd="0" destOrd="0" presId="urn:microsoft.com/office/officeart/2018/2/layout/IconLabelList"/>
    <dgm:cxn modelId="{EF9E4E82-E65D-4D7A-909A-A1842434B08E}" type="presParOf" srcId="{836E3B62-D4AA-4EA4-9D8A-FF2AC3F0EC6C}" destId="{145B10B6-50A2-4628-BBED-7B86EB3AC60C}" srcOrd="0" destOrd="0" presId="urn:microsoft.com/office/officeart/2018/2/layout/IconLabelList"/>
    <dgm:cxn modelId="{87A2611E-FC2A-4210-93C3-F8F6DA8C9C8C}" type="presParOf" srcId="{836E3B62-D4AA-4EA4-9D8A-FF2AC3F0EC6C}" destId="{0B94DF96-FB7A-4FB7-9E12-72A9271AD8D6}" srcOrd="1" destOrd="0" presId="urn:microsoft.com/office/officeart/2018/2/layout/IconLabelList"/>
    <dgm:cxn modelId="{5FBA4100-9E4C-414A-B7F3-6E6D2B6FD317}" type="presParOf" srcId="{836E3B62-D4AA-4EA4-9D8A-FF2AC3F0EC6C}" destId="{EA9A3985-FD0E-437B-9022-6E9841000FC6}" srcOrd="2" destOrd="0" presId="urn:microsoft.com/office/officeart/2018/2/layout/IconLabelList"/>
    <dgm:cxn modelId="{46567A03-5E4F-467E-833C-3DFE83005C6B}" type="presParOf" srcId="{B55E2ED1-F89A-4E98-A624-4E1E576641A0}" destId="{832C5D99-D9BC-4093-953A-A0B597A4FC00}" srcOrd="1" destOrd="0" presId="urn:microsoft.com/office/officeart/2018/2/layout/IconLabelList"/>
    <dgm:cxn modelId="{095E89B5-522C-47E6-811B-5FDB0A0FD52D}" type="presParOf" srcId="{B55E2ED1-F89A-4E98-A624-4E1E576641A0}" destId="{D567FCD9-CCA6-4CCB-B5BD-813158969A37}" srcOrd="2" destOrd="0" presId="urn:microsoft.com/office/officeart/2018/2/layout/IconLabelList"/>
    <dgm:cxn modelId="{08F43786-A095-4921-A641-C0CDB9E09BAC}" type="presParOf" srcId="{D567FCD9-CCA6-4CCB-B5BD-813158969A37}" destId="{5A7B7F32-DD2A-44DA-8D6B-42741C3D8824}" srcOrd="0" destOrd="0" presId="urn:microsoft.com/office/officeart/2018/2/layout/IconLabelList"/>
    <dgm:cxn modelId="{887A44A0-A0AA-45CB-87D9-0C4918F27C1D}" type="presParOf" srcId="{D567FCD9-CCA6-4CCB-B5BD-813158969A37}" destId="{0BC6E9E6-C576-420F-B769-AE9BC5A7ACCE}" srcOrd="1" destOrd="0" presId="urn:microsoft.com/office/officeart/2018/2/layout/IconLabelList"/>
    <dgm:cxn modelId="{E0035168-1462-4C25-B008-4B3D14C662BD}" type="presParOf" srcId="{D567FCD9-CCA6-4CCB-B5BD-813158969A37}" destId="{6D2B43FF-4654-4A36-A822-8B78CA9EC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731C6-0C8A-470A-884E-90410E8916A7}">
      <dsp:nvSpPr>
        <dsp:cNvPr id="0" name=""/>
        <dsp:cNvSpPr/>
      </dsp:nvSpPr>
      <dsp:spPr>
        <a:xfrm>
          <a:off x="0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56F52-E210-41E0-8055-95AF355F983E}">
      <dsp:nvSpPr>
        <dsp:cNvPr id="0" name=""/>
        <dsp:cNvSpPr/>
      </dsp:nvSpPr>
      <dsp:spPr>
        <a:xfrm>
          <a:off x="168542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¿Cómo represento el mundo?</a:t>
          </a:r>
          <a:endParaRPr lang="en-US" sz="1800" kern="1200"/>
        </a:p>
      </dsp:txBody>
      <dsp:txXfrm>
        <a:off x="196754" y="1802328"/>
        <a:ext cx="1460458" cy="906796"/>
      </dsp:txXfrm>
    </dsp:sp>
    <dsp:sp modelId="{431A43AC-3552-4457-AC45-E10B5DD1E5F3}">
      <dsp:nvSpPr>
        <dsp:cNvPr id="0" name=""/>
        <dsp:cNvSpPr/>
      </dsp:nvSpPr>
      <dsp:spPr>
        <a:xfrm>
          <a:off x="1853967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41331-FEF3-4982-A8CE-FF2924F4A23F}">
      <dsp:nvSpPr>
        <dsp:cNvPr id="0" name=""/>
        <dsp:cNvSpPr/>
      </dsp:nvSpPr>
      <dsp:spPr>
        <a:xfrm>
          <a:off x="2022510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¿Cómo lo consulto?</a:t>
          </a:r>
          <a:endParaRPr lang="en-US" sz="1800" kern="1200"/>
        </a:p>
      </dsp:txBody>
      <dsp:txXfrm>
        <a:off x="2050722" y="1802328"/>
        <a:ext cx="1460458" cy="906796"/>
      </dsp:txXfrm>
    </dsp:sp>
    <dsp:sp modelId="{9AA72F98-A4C9-4050-8ADD-C866788BC8D1}">
      <dsp:nvSpPr>
        <dsp:cNvPr id="0" name=""/>
        <dsp:cNvSpPr/>
      </dsp:nvSpPr>
      <dsp:spPr>
        <a:xfrm>
          <a:off x="3707935" y="1614001"/>
          <a:ext cx="1516882" cy="963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CB561-0FF1-4DB0-9803-6175A6A171AD}">
      <dsp:nvSpPr>
        <dsp:cNvPr id="0" name=""/>
        <dsp:cNvSpPr/>
      </dsp:nvSpPr>
      <dsp:spPr>
        <a:xfrm>
          <a:off x="3876478" y="1774116"/>
          <a:ext cx="1516882" cy="963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¿Qué trade-off acepto?</a:t>
          </a:r>
          <a:endParaRPr lang="en-US" sz="1800" kern="1200"/>
        </a:p>
      </dsp:txBody>
      <dsp:txXfrm>
        <a:off x="3904690" y="1802328"/>
        <a:ext cx="1460458" cy="906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10B6-50A2-4628-BBED-7B86EB3AC60C}">
      <dsp:nvSpPr>
        <dsp:cNvPr id="0" name=""/>
        <dsp:cNvSpPr/>
      </dsp:nvSpPr>
      <dsp:spPr>
        <a:xfrm>
          <a:off x="2511046" y="37837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A3985-FD0E-437B-9022-6E9841000FC6}">
      <dsp:nvSpPr>
        <dsp:cNvPr id="0" name=""/>
        <dsp:cNvSpPr/>
      </dsp:nvSpPr>
      <dsp:spPr>
        <a:xfrm>
          <a:off x="1517952" y="2076802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SQL: declarativo (“qué”)</a:t>
          </a:r>
          <a:endParaRPr lang="en-US" sz="2500" kern="1200"/>
        </a:p>
      </dsp:txBody>
      <dsp:txXfrm>
        <a:off x="1517952" y="2076802"/>
        <a:ext cx="3611250" cy="720000"/>
      </dsp:txXfrm>
    </dsp:sp>
    <dsp:sp modelId="{5A7B7F32-DD2A-44DA-8D6B-42741C3D8824}">
      <dsp:nvSpPr>
        <dsp:cNvPr id="0" name=""/>
        <dsp:cNvSpPr/>
      </dsp:nvSpPr>
      <dsp:spPr>
        <a:xfrm>
          <a:off x="6754265" y="37837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B43FF-4654-4A36-A822-8B78CA9ECB84}">
      <dsp:nvSpPr>
        <dsp:cNvPr id="0" name=""/>
        <dsp:cNvSpPr/>
      </dsp:nvSpPr>
      <dsp:spPr>
        <a:xfrm>
          <a:off x="5761171" y="2076802"/>
          <a:ext cx="361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Python loops: imperativo (“cómo”)</a:t>
          </a:r>
          <a:endParaRPr lang="en-US" sz="2500" kern="1200"/>
        </a:p>
      </dsp:txBody>
      <dsp:txXfrm>
        <a:off x="5761171" y="2076802"/>
        <a:ext cx="361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E0DC-357F-4C06-BFA1-B24D251698B0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8E6FB-ADAF-41F7-90B6-B3705665427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192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“Gana cuando importan relaciones muchas-a-muchas y caminos.”</a:t>
            </a:r>
          </a:p>
          <a:p>
            <a:r>
              <a:rPr lang="es-ES" dirty="0"/>
              <a:t>“No es para todo; es para preguntas de conectividad.”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6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“El motor decide el plan (hoy no entramos al plan).” </a:t>
            </a:r>
          </a:p>
          <a:p>
            <a:r>
              <a:rPr lang="es-ES" dirty="0"/>
              <a:t>La magia de la abstracción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406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effectLst/>
              </a:rPr>
              <a:t>Este patrón es el “sujeto–verbo–predicado” del SQL.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326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Juntos permiten responder preguntas como “los 10 mejores”, “los más recientes”, “los más baratos”.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13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8E6FB-ADAF-41F7-90B6-B37056654277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485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0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1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2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06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39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8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93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5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96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81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64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58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4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2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89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79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42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69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56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55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0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609812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3638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371620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480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976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52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57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0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5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1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6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3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3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713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1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4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09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2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2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5D01D-4262-9283-F664-A537539D1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/>
          <a:p>
            <a:r>
              <a:rPr lang="es-CO" dirty="0"/>
              <a:t>Modelos de datos y lenguajes de consulta</a:t>
            </a:r>
          </a:p>
        </p:txBody>
      </p:sp>
      <p:sp>
        <p:nvSpPr>
          <p:cNvPr id="1031" name="Subtitle 2">
            <a:extLst>
              <a:ext uri="{FF2B5EF4-FFF2-40B4-BE49-F238E27FC236}">
                <a16:creationId xmlns:a16="http://schemas.microsoft.com/office/drawing/2014/main" id="{12BF0F49-6D4A-3A5C-C5D1-294D85CD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3+ Thousand Data Driven Models Royalty-Free Images, Stock Photos &amp; Pictures  | Shutterstock">
            <a:extLst>
              <a:ext uri="{FF2B5EF4-FFF2-40B4-BE49-F238E27FC236}">
                <a16:creationId xmlns:a16="http://schemas.microsoft.com/office/drawing/2014/main" id="{7A23C39E-79E5-6567-A953-9536A201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5" r="2" b="15955"/>
          <a:stretch>
            <a:fillRect/>
          </a:stretch>
        </p:blipFill>
        <p:spPr bwMode="auto"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910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53CFC-76E5-2708-DEF9-A3E6B9B9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es-CO" dirty="0" err="1"/>
              <a:t>Query</a:t>
            </a:r>
            <a:r>
              <a:rPr lang="es-CO" dirty="0"/>
              <a:t> </a:t>
            </a:r>
            <a:r>
              <a:rPr lang="es-CO" dirty="0" err="1"/>
              <a:t>languages</a:t>
            </a:r>
            <a:r>
              <a:rPr lang="es-CO" dirty="0"/>
              <a:t>: declarativo vs imperativo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0F4A046-B003-F6D0-52E8-EFB5A702C1E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66438647"/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577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3D4BB-3083-707B-EB21-58AF715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vista </a:t>
            </a:r>
            <a:r>
              <a:rPr lang="es-ES" dirty="0" err="1"/>
              <a:t>raw_ps</a:t>
            </a:r>
            <a:r>
              <a:rPr lang="es-ES" dirty="0"/>
              <a:t>: nuestro ‘modelo </a:t>
            </a:r>
            <a:r>
              <a:rPr lang="es-ES" dirty="0" err="1"/>
              <a:t>Bronze</a:t>
            </a:r>
            <a:r>
              <a:rPr lang="es-ES" dirty="0"/>
              <a:t>’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75A3B-8DDC-68BD-0883-BF2B06E1CD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19471" y="5820796"/>
            <a:ext cx="1988967" cy="48168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pscomppars.csv</a:t>
            </a:r>
          </a:p>
        </p:txBody>
      </p:sp>
      <p:pic>
        <p:nvPicPr>
          <p:cNvPr id="8194" name="Picture 2" descr="Best database software of 2025 | TechRadar">
            <a:extLst>
              <a:ext uri="{FF2B5EF4-FFF2-40B4-BE49-F238E27FC236}">
                <a16:creationId xmlns:a16="http://schemas.microsoft.com/office/drawing/2014/main" id="{04767D35-193D-6041-D8C9-38605C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9" y="3428999"/>
            <a:ext cx="3967347" cy="223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w to Make a Data Table | HowStuffWorks">
            <a:extLst>
              <a:ext uri="{FF2B5EF4-FFF2-40B4-BE49-F238E27FC236}">
                <a16:creationId xmlns:a16="http://schemas.microsoft.com/office/drawing/2014/main" id="{0FF1D11E-BD50-2CFB-CC77-8CCBF1793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2" b="15516"/>
          <a:stretch>
            <a:fillRect/>
          </a:stretch>
        </p:blipFill>
        <p:spPr bwMode="auto">
          <a:xfrm>
            <a:off x="7161712" y="3500284"/>
            <a:ext cx="4265516" cy="21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C7122FC-676B-8DA2-0260-D912C2E1DC45}"/>
              </a:ext>
            </a:extLst>
          </p:cNvPr>
          <p:cNvSpPr txBox="1">
            <a:spLocks/>
          </p:cNvSpPr>
          <p:nvPr/>
        </p:nvSpPr>
        <p:spPr>
          <a:xfrm>
            <a:off x="8583562" y="5820796"/>
            <a:ext cx="1988967" cy="48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dirty="0" err="1"/>
              <a:t>raw_ps</a:t>
            </a:r>
            <a:r>
              <a:rPr lang="es-CO" dirty="0"/>
              <a:t> (VIEW)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33B774D-FCF6-F424-CA87-91458829163A}"/>
              </a:ext>
            </a:extLst>
          </p:cNvPr>
          <p:cNvSpPr/>
          <p:nvPr/>
        </p:nvSpPr>
        <p:spPr>
          <a:xfrm>
            <a:off x="5030289" y="4210663"/>
            <a:ext cx="1986116" cy="96110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6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5E7F4-5096-DF4E-A8E2-F187C5F8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/>
              <a:t>Patrón de consulta 1: ¿Qué quiero? ¿De donde? ¿Con qué condición?</a:t>
            </a:r>
            <a:endParaRPr lang="es-CO" sz="320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651B98F7-2CB5-3514-9922-E427EA8FEE99}"/>
              </a:ext>
            </a:extLst>
          </p:cNvPr>
          <p:cNvSpPr txBox="1">
            <a:spLocks/>
          </p:cNvSpPr>
          <p:nvPr/>
        </p:nvSpPr>
        <p:spPr>
          <a:xfrm>
            <a:off x="9261986" y="3254379"/>
            <a:ext cx="2771910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name, age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students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age&gt;= 18;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1B97FD-8E08-F917-D938-1C5353D723C0}"/>
              </a:ext>
            </a:extLst>
          </p:cNvPr>
          <p:cNvSpPr txBox="1">
            <a:spLocks/>
          </p:cNvSpPr>
          <p:nvPr/>
        </p:nvSpPr>
        <p:spPr>
          <a:xfrm>
            <a:off x="5756148" y="3254379"/>
            <a:ext cx="2714489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columnas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</a:t>
            </a:r>
            <a:r>
              <a:rPr lang="en-US" kern="1200" dirty="0" err="1"/>
              <a:t>tabla</a:t>
            </a:r>
            <a:endParaRPr lang="en-US" kern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</a:t>
            </a:r>
            <a:r>
              <a:rPr lang="en-US" dirty="0" err="1"/>
              <a:t>condición</a:t>
            </a:r>
            <a:r>
              <a:rPr lang="en-US" kern="1200" dirty="0"/>
              <a:t>;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7180476-D69E-8492-DD2F-3775502277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938133" y="1988521"/>
            <a:ext cx="4691685" cy="3904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SELECT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FROM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6338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93608-93CB-8AA9-B2C3-FADA0002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8DFEE-5D6A-1A4E-3710-28E9C8BC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 dirty="0"/>
              <a:t>Patrón de consulta 2: Ordenando y organizando</a:t>
            </a:r>
            <a:endParaRPr lang="es-CO" sz="32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FCF2723-A6EB-E2B2-517D-BB90FEF299EA}"/>
              </a:ext>
            </a:extLst>
          </p:cNvPr>
          <p:cNvSpPr txBox="1">
            <a:spLocks/>
          </p:cNvSpPr>
          <p:nvPr/>
        </p:nvSpPr>
        <p:spPr>
          <a:xfrm>
            <a:off x="9261986" y="3254379"/>
            <a:ext cx="2771910" cy="154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name, age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students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00B0F0"/>
                </a:solidFill>
              </a:rPr>
              <a:t>WHERE</a:t>
            </a:r>
            <a:r>
              <a:rPr lang="en-US" kern="1200" dirty="0"/>
              <a:t> age&gt;= 18;</a:t>
            </a:r>
          </a:p>
          <a:p>
            <a:pPr marL="0" indent="0">
              <a:buNone/>
            </a:pPr>
            <a:r>
              <a:rPr lang="es-ES" dirty="0">
                <a:solidFill>
                  <a:srgbClr val="00B0F0"/>
                </a:solidFill>
              </a:rPr>
              <a:t>ORDER BY </a:t>
            </a:r>
            <a:r>
              <a:rPr lang="es-ES" dirty="0"/>
              <a:t>score </a:t>
            </a:r>
            <a:r>
              <a:rPr lang="es-ES" dirty="0">
                <a:solidFill>
                  <a:srgbClr val="00B0F0"/>
                </a:solidFill>
              </a:rPr>
              <a:t>DESC</a:t>
            </a:r>
          </a:p>
          <a:p>
            <a:pPr marL="0" indent="0">
              <a:buNone/>
            </a:pPr>
            <a:r>
              <a:rPr lang="es-ES" dirty="0">
                <a:solidFill>
                  <a:srgbClr val="00B0F0"/>
                </a:solidFill>
              </a:rPr>
              <a:t>LIMIT</a:t>
            </a:r>
            <a:r>
              <a:rPr lang="es-ES" dirty="0"/>
              <a:t> 5;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86832A8-F8F7-C7A2-2EA3-18E137A01D49}"/>
              </a:ext>
            </a:extLst>
          </p:cNvPr>
          <p:cNvSpPr txBox="1">
            <a:spLocks/>
          </p:cNvSpPr>
          <p:nvPr/>
        </p:nvSpPr>
        <p:spPr>
          <a:xfrm>
            <a:off x="5756148" y="3254379"/>
            <a:ext cx="3033891" cy="1549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SELECT</a:t>
            </a:r>
            <a:r>
              <a:rPr lang="en-US" kern="1200" dirty="0"/>
              <a:t> columnas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1200" dirty="0">
                <a:solidFill>
                  <a:srgbClr val="00B0F0"/>
                </a:solidFill>
              </a:rPr>
              <a:t>FROM</a:t>
            </a:r>
            <a:r>
              <a:rPr lang="en-US" kern="1200" dirty="0"/>
              <a:t> </a:t>
            </a:r>
            <a:r>
              <a:rPr lang="en-US" kern="1200" dirty="0" err="1"/>
              <a:t>tabla</a:t>
            </a:r>
            <a:endParaRPr lang="en-US" kern="1200" dirty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ORDER BY</a:t>
            </a:r>
            <a:r>
              <a:rPr lang="en-US" dirty="0"/>
              <a:t> columna [</a:t>
            </a:r>
            <a:r>
              <a:rPr lang="en-US" dirty="0">
                <a:solidFill>
                  <a:srgbClr val="00B0F0"/>
                </a:solidFill>
              </a:rPr>
              <a:t>ASC</a:t>
            </a:r>
            <a:r>
              <a:rPr lang="en-US" dirty="0"/>
              <a:t>|</a:t>
            </a:r>
            <a:r>
              <a:rPr lang="en-US" dirty="0">
                <a:solidFill>
                  <a:srgbClr val="00B0F0"/>
                </a:solidFill>
              </a:rPr>
              <a:t>DESC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LIMIT</a:t>
            </a:r>
            <a:r>
              <a:rPr lang="en-US" dirty="0"/>
              <a:t> n;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C8DF5F5-3868-CEB4-3512-7DC8AADB76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906075" y="1823347"/>
            <a:ext cx="5574781" cy="390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ORDER BY</a:t>
            </a:r>
          </a:p>
          <a:p>
            <a:pPr marL="0" indent="0">
              <a:buNone/>
            </a:pPr>
            <a:r>
              <a:rPr lang="es-CO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</a:t>
            </a:r>
          </a:p>
        </p:txBody>
      </p:sp>
    </p:spTree>
    <p:extLst>
      <p:ext uri="{BB962C8B-B14F-4D97-AF65-F5344CB8AC3E}">
        <p14:creationId xmlns:p14="http://schemas.microsoft.com/office/powerpoint/2010/main" val="216810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7BF7-1064-91C2-F257-29B670165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9D18C-ADE7-DA2A-59FA-15297214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ES" sz="3200" dirty="0"/>
              <a:t>Patrón de consulta 2: Agrupando y agregando</a:t>
            </a:r>
            <a:endParaRPr lang="es-CO" sz="32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473A07B-EC9E-11DF-F436-DF2F39E1EFC8}"/>
              </a:ext>
            </a:extLst>
          </p:cNvPr>
          <p:cNvSpPr txBox="1">
            <a:spLocks/>
          </p:cNvSpPr>
          <p:nvPr/>
        </p:nvSpPr>
        <p:spPr>
          <a:xfrm>
            <a:off x="5309508" y="5308928"/>
            <a:ext cx="6588587" cy="1549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SELECT</a:t>
            </a:r>
            <a:r>
              <a:rPr lang="en-US" dirty="0"/>
              <a:t> programs, </a:t>
            </a:r>
            <a:r>
              <a:rPr lang="en-US" dirty="0">
                <a:solidFill>
                  <a:srgbClr val="FF0000"/>
                </a:solidFill>
              </a:rPr>
              <a:t>AVG(</a:t>
            </a:r>
            <a:r>
              <a:rPr lang="en-US" dirty="0"/>
              <a:t>age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FROM</a:t>
            </a:r>
            <a:r>
              <a:rPr lang="en-US" dirty="0"/>
              <a:t> students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GROUP BY</a:t>
            </a:r>
            <a:r>
              <a:rPr lang="es-CO" dirty="0" err="1"/>
              <a:t>program</a:t>
            </a:r>
            <a:endParaRPr lang="es-CO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C63FBF5-AD38-FEB4-72A2-50CCE0C6E706}"/>
              </a:ext>
            </a:extLst>
          </p:cNvPr>
          <p:cNvSpPr txBox="1">
            <a:spLocks/>
          </p:cNvSpPr>
          <p:nvPr/>
        </p:nvSpPr>
        <p:spPr>
          <a:xfrm>
            <a:off x="5314112" y="3885479"/>
            <a:ext cx="5934407" cy="1246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kern="1200" dirty="0">
                <a:solidFill>
                  <a:srgbClr val="00B0F0"/>
                </a:solidFill>
              </a:rPr>
              <a:t>SELECT</a:t>
            </a:r>
            <a:r>
              <a:rPr lang="en-US" sz="1600" kern="1200" dirty="0"/>
              <a:t> columnas, </a:t>
            </a:r>
            <a:r>
              <a:rPr lang="en-US" sz="1600" dirty="0">
                <a:solidFill>
                  <a:srgbClr val="FF0000"/>
                </a:solidFill>
              </a:rPr>
              <a:t>FUNCIÓN_AGREGADA</a:t>
            </a:r>
            <a:r>
              <a:rPr lang="en-US" sz="1600" dirty="0"/>
              <a:t> (columna)</a:t>
            </a:r>
            <a:endParaRPr lang="en-US" sz="1600" kern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rgbClr val="00B0F0"/>
                </a:solidFill>
              </a:rPr>
              <a:t>FROM</a:t>
            </a:r>
            <a:r>
              <a:rPr lang="en-US" sz="1600" kern="1200" dirty="0"/>
              <a:t> </a:t>
            </a:r>
            <a:r>
              <a:rPr lang="en-US" sz="1600" kern="1200" dirty="0" err="1"/>
              <a:t>tabla</a:t>
            </a:r>
            <a:endParaRPr lang="en-US" sz="1600" kern="1200" dirty="0"/>
          </a:p>
          <a:p>
            <a:pPr marL="0" indent="0">
              <a:buNone/>
            </a:pPr>
            <a:r>
              <a:rPr lang="en-US" sz="1600" dirty="0">
                <a:solidFill>
                  <a:srgbClr val="00B0F0"/>
                </a:solidFill>
              </a:rPr>
              <a:t>GROUP BY</a:t>
            </a:r>
            <a:r>
              <a:rPr lang="en-US" sz="1600" dirty="0"/>
              <a:t> </a:t>
            </a:r>
            <a:r>
              <a:rPr lang="en-US" sz="1600" dirty="0" err="1"/>
              <a:t>columna_grupo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CE30590-5C35-8360-3CD6-0268F2D035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81954">
            <a:off x="501867" y="1476767"/>
            <a:ext cx="6292378" cy="390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GROUP BY</a:t>
            </a:r>
          </a:p>
          <a:p>
            <a:pPr marL="0" indent="0">
              <a:buNone/>
            </a:pPr>
            <a:r>
              <a:rPr lang="en-US" sz="7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COUNT/AVG</a:t>
            </a:r>
            <a:endParaRPr lang="es-CO" sz="7200" b="1" dirty="0">
              <a:ln w="9525">
                <a:solidFill>
                  <a:srgbClr val="002060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F84CF8-2F9E-D4E7-F535-4CBC18E4BEC0}"/>
              </a:ext>
            </a:extLst>
          </p:cNvPr>
          <p:cNvSpPr txBox="1"/>
          <p:nvPr/>
        </p:nvSpPr>
        <p:spPr>
          <a:xfrm>
            <a:off x="1445342" y="5434551"/>
            <a:ext cx="347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COUNT, AVG, SUM, MAX, MIN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0615956-7679-62D8-BC60-22A54F796835}"/>
              </a:ext>
            </a:extLst>
          </p:cNvPr>
          <p:cNvCxnSpPr/>
          <p:nvPr/>
        </p:nvCxnSpPr>
        <p:spPr>
          <a:xfrm>
            <a:off x="5161935" y="5308928"/>
            <a:ext cx="6823588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rgbClr val="7030A0"/>
                </a:gs>
                <a:gs pos="23000">
                  <a:srgbClr val="002060"/>
                </a:gs>
                <a:gs pos="69000">
                  <a:srgbClr val="0070C0"/>
                </a:gs>
                <a:gs pos="97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bevel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3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400FF-A4F1-7B7C-A0F6-9F924CEE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/>
          <a:p>
            <a:r>
              <a:rPr lang="es-CO" dirty="0"/>
              <a:t>Errores comunes</a:t>
            </a:r>
          </a:p>
        </p:txBody>
      </p:sp>
      <p:pic>
        <p:nvPicPr>
          <p:cNvPr id="5" name="Picture 4" descr="Mariquita en hoja">
            <a:extLst>
              <a:ext uri="{FF2B5EF4-FFF2-40B4-BE49-F238E27FC236}">
                <a16:creationId xmlns:a16="http://schemas.microsoft.com/office/drawing/2014/main" id="{A2E5D20F-8472-28DC-DA30-36EED8C5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71" r="-1" b="30279"/>
          <a:stretch>
            <a:fillRect/>
          </a:stretch>
        </p:blipFill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405B87E-5195-6844-53F8-3AE64D8833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/>
          <a:p>
            <a:r>
              <a:rPr lang="es-ES" dirty="0" err="1"/>
              <a:t>NULLs</a:t>
            </a:r>
            <a:endParaRPr lang="es-ES" dirty="0"/>
          </a:p>
          <a:p>
            <a:r>
              <a:rPr lang="es-ES" dirty="0"/>
              <a:t>Tipos mal inferidos</a:t>
            </a:r>
          </a:p>
          <a:p>
            <a:r>
              <a:rPr lang="es-ES" dirty="0"/>
              <a:t>Mezclar unidades sin darse cuenta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6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300B4-A325-BD9F-B274-3C2C2952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266" y="239710"/>
            <a:ext cx="3401568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NULLS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ABE5C4-63FF-2B81-DE2B-132AF96E25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4"/>
            <a:ext cx="7475073" cy="2746248"/>
          </a:xfrm>
        </p:spPr>
        <p:txBody>
          <a:bodyPr>
            <a:normAutofit/>
          </a:bodyPr>
          <a:lstStyle/>
          <a:p>
            <a:r>
              <a:rPr lang="es-ES" dirty="0"/>
              <a:t>NULL no es cero, ni vacío, ni falso.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Es “dato desconocido”.</a:t>
            </a:r>
          </a:p>
          <a:p>
            <a:pPr marL="0" indent="0">
              <a:buNone/>
            </a:pPr>
            <a:r>
              <a:rPr lang="es-ES" b="1" dirty="0"/>
              <a:t>Errores comunes</a:t>
            </a:r>
          </a:p>
          <a:p>
            <a:r>
              <a:rPr lang="es-ES" dirty="0"/>
              <a:t>Comparar con = en vez de IS NULL</a:t>
            </a:r>
          </a:p>
          <a:p>
            <a:r>
              <a:rPr lang="es-ES" dirty="0"/>
              <a:t>Promedios o sumas que ignoran </a:t>
            </a:r>
            <a:r>
              <a:rPr lang="es-ES" dirty="0" err="1"/>
              <a:t>NULLs</a:t>
            </a:r>
            <a:r>
              <a:rPr lang="es-ES" dirty="0"/>
              <a:t> sin que se den cuenta</a:t>
            </a:r>
          </a:p>
          <a:p>
            <a:r>
              <a:rPr lang="es-ES" dirty="0"/>
              <a:t>Filtros que fallan porque NULL = algo siempre da UNKNOWN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F9D8CBE-E9D6-1573-B384-C3608CFCBF2A}"/>
              </a:ext>
            </a:extLst>
          </p:cNvPr>
          <p:cNvSpPr txBox="1">
            <a:spLocks/>
          </p:cNvSpPr>
          <p:nvPr/>
        </p:nvSpPr>
        <p:spPr>
          <a:xfrm>
            <a:off x="8517809" y="3116334"/>
            <a:ext cx="3505199" cy="1932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</a:rPr>
              <a:t>MAL</a:t>
            </a:r>
          </a:p>
          <a:p>
            <a:pPr marL="0" indent="0">
              <a:buNone/>
            </a:pPr>
            <a:r>
              <a:rPr lang="es-CO" dirty="0">
                <a:solidFill>
                  <a:srgbClr val="00B0F0"/>
                </a:solidFill>
              </a:rPr>
              <a:t>WHERE</a:t>
            </a:r>
            <a:r>
              <a:rPr lang="es-CO" dirty="0"/>
              <a:t> telefono = </a:t>
            </a:r>
            <a:r>
              <a:rPr lang="es-CO" dirty="0">
                <a:solidFill>
                  <a:srgbClr val="00B0F0"/>
                </a:solidFill>
              </a:rPr>
              <a:t>NULL</a:t>
            </a:r>
          </a:p>
          <a:p>
            <a:pPr marL="0" indent="0">
              <a:buNone/>
            </a:pPr>
            <a:r>
              <a:rPr lang="es-ES" b="1" dirty="0">
                <a:solidFill>
                  <a:srgbClr val="92D050"/>
                </a:solidFill>
              </a:rPr>
              <a:t>BIEN</a:t>
            </a:r>
          </a:p>
          <a:p>
            <a:pPr marL="0" indent="0">
              <a:buNone/>
            </a:pPr>
            <a:r>
              <a:rPr lang="es-CO" dirty="0">
                <a:solidFill>
                  <a:srgbClr val="00B0F0"/>
                </a:solidFill>
              </a:rPr>
              <a:t>WHERE</a:t>
            </a:r>
            <a:r>
              <a:rPr lang="es-CO" dirty="0"/>
              <a:t> </a:t>
            </a:r>
            <a:r>
              <a:rPr lang="es-CO" dirty="0" err="1"/>
              <a:t>telefono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IS</a:t>
            </a:r>
            <a:r>
              <a:rPr lang="es-CO" dirty="0"/>
              <a:t> </a:t>
            </a:r>
            <a:r>
              <a:rPr lang="es-CO" dirty="0">
                <a:solidFill>
                  <a:srgbClr val="00B0F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10796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462F-45EC-378E-4815-4CACEF1F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06F3E-2D1B-0867-6C37-55D7DFDF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100" y="220046"/>
            <a:ext cx="5345799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TIPOS MAL INFERIDOS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42BAA11-3ABB-6D17-B4A2-BC2B6296F2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3"/>
            <a:ext cx="11201499" cy="365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Ocurre cuando el motor interpreta un dato como texto, número o fecha de forma inesperada.</a:t>
            </a:r>
          </a:p>
          <a:p>
            <a:pPr marL="0" indent="0">
              <a:buNone/>
            </a:pPr>
            <a:r>
              <a:rPr lang="es-ES" b="1" dirty="0"/>
              <a:t>Ejemplos típicos</a:t>
            </a:r>
          </a:p>
          <a:p>
            <a:r>
              <a:rPr lang="es-ES" dirty="0"/>
              <a:t>Comparar '10' (texto) con 10 (número)</a:t>
            </a:r>
          </a:p>
          <a:p>
            <a:r>
              <a:rPr lang="es-ES" dirty="0"/>
              <a:t>Fechas guardadas como cadenas</a:t>
            </a:r>
          </a:p>
          <a:p>
            <a:r>
              <a:rPr lang="es-ES" dirty="0"/>
              <a:t>Ordenar números como texto ('100' &lt; '20’)</a:t>
            </a:r>
          </a:p>
          <a:p>
            <a:pPr marL="0" indent="0">
              <a:buNone/>
            </a:pPr>
            <a:r>
              <a:rPr lang="es-ES" b="1" dirty="0"/>
              <a:t>Señal de alerta</a:t>
            </a:r>
          </a:p>
          <a:p>
            <a:pPr marL="0" indent="0">
              <a:buNone/>
            </a:pPr>
            <a:r>
              <a:rPr lang="es-ES" dirty="0"/>
              <a:t>Si el orden o los filtros “no tienen sentido”, probablemente es un problema de tipos.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9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CC1F-3E8A-00C4-6D7D-9A6853FC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4E5C2-F849-6344-44A5-869DFB2D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100" y="220046"/>
            <a:ext cx="5345799" cy="1527048"/>
          </a:xfrm>
        </p:spPr>
        <p:txBody>
          <a:bodyPr anchor="b">
            <a:normAutofit/>
          </a:bodyPr>
          <a:lstStyle/>
          <a:p>
            <a:pPr algn="ctr"/>
            <a:r>
              <a:rPr lang="es-CO" dirty="0"/>
              <a:t>TIPOS MAL INFERIDOS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03E1B9-5D1D-D538-EF1C-A65B3CC7C1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62" y="2709523"/>
            <a:ext cx="11201499" cy="39284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Ejemplos</a:t>
            </a:r>
          </a:p>
          <a:p>
            <a:r>
              <a:rPr lang="es-ES" dirty="0"/>
              <a:t>Sumar pesos en kg con pesos en g</a:t>
            </a:r>
          </a:p>
          <a:p>
            <a:r>
              <a:rPr lang="es-ES" dirty="0"/>
              <a:t>Mezclar precios en USD y COP</a:t>
            </a:r>
          </a:p>
          <a:p>
            <a:r>
              <a:rPr lang="es-ES" dirty="0"/>
              <a:t>Combinar fechas en zonas horarias distintas</a:t>
            </a:r>
          </a:p>
          <a:p>
            <a:r>
              <a:rPr lang="es-ES" dirty="0"/>
              <a:t>Promediar duraciones en formatos diferentes</a:t>
            </a:r>
          </a:p>
          <a:p>
            <a:pPr marL="0" indent="0">
              <a:buNone/>
            </a:pPr>
            <a:r>
              <a:rPr lang="es-ES" b="1" dirty="0"/>
              <a:t>Cómo evitarlo</a:t>
            </a:r>
          </a:p>
          <a:p>
            <a:r>
              <a:rPr lang="es-ES" dirty="0"/>
              <a:t>Revisar la documentación de la tabla</a:t>
            </a:r>
          </a:p>
          <a:p>
            <a:r>
              <a:rPr lang="es-ES" dirty="0"/>
              <a:t>Normalizar unidades antes de agrupar o sumar</a:t>
            </a:r>
          </a:p>
          <a:p>
            <a:r>
              <a:rPr lang="es-ES" dirty="0"/>
              <a:t>Crear columnas derivadas con unidades consistentes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0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CEAFFC-CEE6-BA12-EAB3-D8D18BEF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dirty="0"/>
              <a:t>Datos…</a:t>
            </a:r>
          </a:p>
        </p:txBody>
      </p:sp>
      <p:pic>
        <p:nvPicPr>
          <p:cNvPr id="6" name="Picture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8438282D-EC9F-B018-BC9F-4C41D428F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F42244D-B337-0820-E86C-9982D4A2B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490047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957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ich Is Better? SQL vs NoSQL">
            <a:extLst>
              <a:ext uri="{FF2B5EF4-FFF2-40B4-BE49-F238E27FC236}">
                <a16:creationId xmlns:a16="http://schemas.microsoft.com/office/drawing/2014/main" id="{FA4D8090-FC05-21E4-1CEF-A715F50028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0FE0BC2-2D80-38E1-0F5E-5FC3DEEEB10F}"/>
              </a:ext>
            </a:extLst>
          </p:cNvPr>
          <p:cNvSpPr/>
          <p:nvPr/>
        </p:nvSpPr>
        <p:spPr>
          <a:xfrm>
            <a:off x="4304331" y="6180477"/>
            <a:ext cx="3728624" cy="58477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TRES MODELOS</a:t>
            </a:r>
          </a:p>
        </p:txBody>
      </p:sp>
    </p:spTree>
    <p:extLst>
      <p:ext uri="{BB962C8B-B14F-4D97-AF65-F5344CB8AC3E}">
        <p14:creationId xmlns:p14="http://schemas.microsoft.com/office/powerpoint/2010/main" val="278657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FA57-6D05-D217-E90C-AFA97838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b">
            <a:normAutofit/>
          </a:bodyPr>
          <a:lstStyle/>
          <a:p>
            <a:r>
              <a:rPr lang="es-CO" dirty="0"/>
              <a:t>Tres Modelos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F52298-DAE7-0097-4F58-2C355833D095}"/>
              </a:ext>
            </a:extLst>
          </p:cNvPr>
          <p:cNvSpPr/>
          <p:nvPr/>
        </p:nvSpPr>
        <p:spPr>
          <a:xfrm>
            <a:off x="650887" y="1964443"/>
            <a:ext cx="32800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2" name="Picture 2" descr="Document Database {Definition, Features, Use Cases}">
            <a:extLst>
              <a:ext uri="{FF2B5EF4-FFF2-40B4-BE49-F238E27FC236}">
                <a16:creationId xmlns:a16="http://schemas.microsoft.com/office/drawing/2014/main" id="{5628967A-4B3F-8C3A-D89B-9526BA848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4" y="2493860"/>
            <a:ext cx="3941502" cy="22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SQL? - Tech Monitor">
            <a:extLst>
              <a:ext uri="{FF2B5EF4-FFF2-40B4-BE49-F238E27FC236}">
                <a16:creationId xmlns:a16="http://schemas.microsoft.com/office/drawing/2014/main" id="{731CC51C-96C4-FD08-6626-36DEEAFC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52" y="196444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Qué son los grafos">
            <a:extLst>
              <a:ext uri="{FF2B5EF4-FFF2-40B4-BE49-F238E27FC236}">
                <a16:creationId xmlns:a16="http://schemas.microsoft.com/office/drawing/2014/main" id="{8933A884-8A72-DF56-01AC-004B1B7A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57927" y="1759496"/>
            <a:ext cx="6365646" cy="326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99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932FB-6BA5-E413-E172-08830B68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modelar una página de LinkedIn?</a:t>
            </a:r>
          </a:p>
        </p:txBody>
      </p:sp>
      <p:pic>
        <p:nvPicPr>
          <p:cNvPr id="5" name="Marcador de contenido 4" descr="Tabla&#10;&#10;El contenido generado por IA puede ser incorrecto.">
            <a:extLst>
              <a:ext uri="{FF2B5EF4-FFF2-40B4-BE49-F238E27FC236}">
                <a16:creationId xmlns:a16="http://schemas.microsoft.com/office/drawing/2014/main" id="{E38D7CCC-9EA0-30FA-A935-8293D69AA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34" t="4119" r="2440" b="1182"/>
          <a:stretch>
            <a:fillRect/>
          </a:stretch>
        </p:blipFill>
        <p:spPr>
          <a:xfrm>
            <a:off x="335198" y="1720644"/>
            <a:ext cx="5190531" cy="4640827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78FF0CC-DA01-8203-CE00-35527FEEA9EE}"/>
              </a:ext>
            </a:extLst>
          </p:cNvPr>
          <p:cNvGrpSpPr/>
          <p:nvPr/>
        </p:nvGrpSpPr>
        <p:grpSpPr>
          <a:xfrm>
            <a:off x="5756148" y="2219645"/>
            <a:ext cx="6100654" cy="3738704"/>
            <a:chOff x="2823706" y="213864"/>
            <a:chExt cx="6544588" cy="4010763"/>
          </a:xfrm>
        </p:grpSpPr>
        <p:pic>
          <p:nvPicPr>
            <p:cNvPr id="7" name="Imagen 6" descr="Interfaz de usuario gráfica, Texto, Aplicación&#10;&#10;El contenido generado por IA puede ser incorrecto.">
              <a:extLst>
                <a:ext uri="{FF2B5EF4-FFF2-40B4-BE49-F238E27FC236}">
                  <a16:creationId xmlns:a16="http://schemas.microsoft.com/office/drawing/2014/main" id="{CA6636DA-DAF8-9910-00EF-63C053102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5038"/>
            <a:stretch>
              <a:fillRect/>
            </a:stretch>
          </p:blipFill>
          <p:spPr>
            <a:xfrm>
              <a:off x="2823706" y="213864"/>
              <a:ext cx="6544588" cy="1605104"/>
            </a:xfrm>
            <a:prstGeom prst="rect">
              <a:avLst/>
            </a:prstGeom>
          </p:spPr>
        </p:pic>
        <p:pic>
          <p:nvPicPr>
            <p:cNvPr id="8" name="Imagen 7" descr="Interfaz de usuario gráfica, Texto, Aplicación&#10;&#10;El contenido generado por IA puede ser incorrecto.">
              <a:extLst>
                <a:ext uri="{FF2B5EF4-FFF2-40B4-BE49-F238E27FC236}">
                  <a16:creationId xmlns:a16="http://schemas.microsoft.com/office/drawing/2014/main" id="{E46CEC63-933A-32D0-4F6B-1512DA17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589"/>
            <a:stretch>
              <a:fillRect/>
            </a:stretch>
          </p:blipFill>
          <p:spPr>
            <a:xfrm>
              <a:off x="2823706" y="1818968"/>
              <a:ext cx="6544588" cy="2405659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844A1A-A9ED-B726-4210-3A9D7D46E2A3}"/>
              </a:ext>
            </a:extLst>
          </p:cNvPr>
          <p:cNvSpPr/>
          <p:nvPr/>
        </p:nvSpPr>
        <p:spPr>
          <a:xfrm>
            <a:off x="3775069" y="1266249"/>
            <a:ext cx="6303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(a)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3B2D02-27F7-FE12-22D3-2646A1B9AD37}"/>
              </a:ext>
            </a:extLst>
          </p:cNvPr>
          <p:cNvSpPr/>
          <p:nvPr/>
        </p:nvSpPr>
        <p:spPr>
          <a:xfrm>
            <a:off x="8959990" y="1266249"/>
            <a:ext cx="6415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(b)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62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9B39A-AC2F-241C-8812-737CE727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CO" sz="4800"/>
              <a:t>Document Tables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4488D9-F8A4-8385-8C0E-6FABCCF9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s-CO" sz="1400"/>
              <a:t>Ventajas: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Reduce la impedancia con aplicaciones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Muy útil si es local y se exige consulta de muchos datos en simultáneo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Falta de esquema </a:t>
            </a:r>
            <a:r>
              <a:rPr lang="es-CO" sz="1400">
                <a:sym typeface="Wingdings" panose="05000000000000000000" pitchFamily="2" charset="2"/>
              </a:rPr>
              <a:t> Facilidad de adaptación a cambios</a:t>
            </a:r>
            <a:endParaRPr lang="es-CO" sz="1400"/>
          </a:p>
          <a:p>
            <a:pPr>
              <a:lnSpc>
                <a:spcPct val="110000"/>
              </a:lnSpc>
            </a:pPr>
            <a:r>
              <a:rPr lang="es-CO" sz="1400"/>
              <a:t>Desventajas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Si mis datos son anidados no da buen rendimiento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No permite implementar eficientemente las relaciones Many-Many</a:t>
            </a:r>
          </a:p>
          <a:p>
            <a:pPr lvl="1">
              <a:lnSpc>
                <a:spcPct val="110000"/>
              </a:lnSpc>
            </a:pPr>
            <a:r>
              <a:rPr lang="es-CO" sz="1400"/>
              <a:t>No permite peticiones complejas (Mal soporte para Joins)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816FAA1-9802-2649-3975-AEE3D123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047370"/>
            <a:ext cx="5150277" cy="2588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24548-6B8D-B823-A79F-08BBD3AD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r>
              <a:rPr lang="es-CO" dirty="0"/>
              <a:t>Relación Muchos a muchos</a:t>
            </a:r>
          </a:p>
        </p:txBody>
      </p:sp>
      <p:pic>
        <p:nvPicPr>
          <p:cNvPr id="5" name="Marcador de contenido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30D7947-B028-C82B-CC2F-3FA013AB1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768" y="2438548"/>
            <a:ext cx="5231130" cy="2785576"/>
          </a:xfrm>
          <a:prstGeom prst="rect">
            <a:avLst/>
          </a:prstGeom>
          <a:noFill/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65D502D-9E0E-AD09-4BD7-902AE26D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98" y="1921974"/>
            <a:ext cx="5231130" cy="3818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3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E20F0-D7CE-3EE9-EDBA-2944257A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8659" y="1168445"/>
            <a:ext cx="1684167" cy="969264"/>
          </a:xfrm>
        </p:spPr>
        <p:txBody>
          <a:bodyPr/>
          <a:lstStyle/>
          <a:p>
            <a:r>
              <a:rPr lang="es-CO" b="1" dirty="0">
                <a:solidFill>
                  <a:srgbClr val="0070C0"/>
                </a:solidFill>
              </a:rPr>
              <a:t>Grafos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76026-5B3B-35AE-D4D0-7DF5DA61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2" y="568714"/>
            <a:ext cx="5440090" cy="240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Ventajas:</a:t>
            </a:r>
          </a:p>
          <a:p>
            <a:pPr lvl="1"/>
            <a:r>
              <a:rPr lang="es-CO" dirty="0"/>
              <a:t>Excelente para relaciones muchos a muchos</a:t>
            </a:r>
          </a:p>
          <a:p>
            <a:pPr lvl="1"/>
            <a:r>
              <a:rPr lang="es-CO" dirty="0"/>
              <a:t>Ofrecen una gran flexibilidad</a:t>
            </a:r>
          </a:p>
          <a:p>
            <a:pPr marL="0" indent="0">
              <a:buNone/>
            </a:pPr>
            <a:r>
              <a:rPr lang="es-CO" dirty="0"/>
              <a:t>Desventajas:</a:t>
            </a:r>
          </a:p>
          <a:p>
            <a:pPr lvl="1"/>
            <a:r>
              <a:rPr lang="es-CO" dirty="0"/>
              <a:t>No se prestan para todos los tipos de datos</a:t>
            </a:r>
          </a:p>
          <a:p>
            <a:pPr lvl="1"/>
            <a:r>
              <a:rPr lang="es-CO" dirty="0"/>
              <a:t>No son buenos para o las peticiones complejas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EB11330A-32A2-0F98-204A-EEEAA97B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22" y="520363"/>
            <a:ext cx="5093110" cy="31036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4F7751-5967-BFB2-3C4C-2986BFC9CFB2}"/>
              </a:ext>
            </a:extLst>
          </p:cNvPr>
          <p:cNvSpPr txBox="1"/>
          <p:nvPr/>
        </p:nvSpPr>
        <p:spPr>
          <a:xfrm>
            <a:off x="612126" y="314996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Vértice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Id único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Set de aristas salientes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Set de aristas entrantes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Propiedades (como diccionario)</a:t>
            </a:r>
          </a:p>
          <a:p>
            <a:r>
              <a:rPr lang="es-CO" dirty="0"/>
              <a:t>Arista: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Id único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El vértice en el que inicia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El vértice en el que termina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Etiqueta para describir la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Propiedades (como diccionario)</a:t>
            </a:r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BC6C767F-5582-D9B4-9CD8-0B5644B62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995" y="3860876"/>
            <a:ext cx="3252237" cy="2054482"/>
          </a:xfrm>
          <a:prstGeom prst="rect">
            <a:avLst/>
          </a:prstGeom>
        </p:spPr>
      </p:pic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154F2E4B-27E8-36D6-2B1C-091FF54E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257" y="5573935"/>
            <a:ext cx="4067743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6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85D34-C194-1ED4-8260-C994BE53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2959510"/>
            <a:ext cx="6089019" cy="33224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Propuesto por Edgar Codd in 1970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El mejor cuando hay estructura fija y consultas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SQL en ORM es un puente hacia las API (Objetos)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000" dirty="0">
                <a:solidFill>
                  <a:schemeClr val="bg1"/>
                </a:solidFill>
              </a:rPr>
              <a:t>Facilita paralelización y computo distribuido</a:t>
            </a:r>
          </a:p>
        </p:txBody>
      </p:sp>
      <p:pic>
        <p:nvPicPr>
          <p:cNvPr id="6146" name="Picture 2" descr="Intermediate SQL | Chemeketa Community College">
            <a:extLst>
              <a:ext uri="{FF2B5EF4-FFF2-40B4-BE49-F238E27FC236}">
                <a16:creationId xmlns:a16="http://schemas.microsoft.com/office/drawing/2014/main" id="{CE59C0B0-08C2-C6C0-4D29-CC00A1A3E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87"/>
          <a:stretch>
            <a:fillRect/>
          </a:stretch>
        </p:blipFill>
        <p:spPr bwMode="auto">
          <a:xfrm>
            <a:off x="6430297" y="-1"/>
            <a:ext cx="5761703" cy="686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termediate SQL | Chemeketa Community College">
            <a:extLst>
              <a:ext uri="{FF2B5EF4-FFF2-40B4-BE49-F238E27FC236}">
                <a16:creationId xmlns:a16="http://schemas.microsoft.com/office/drawing/2014/main" id="{0489D57B-05EC-171D-6FF1-ABBBD0721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1" t="27341" r="3809" b="31333"/>
          <a:stretch>
            <a:fillRect/>
          </a:stretch>
        </p:blipFill>
        <p:spPr bwMode="auto">
          <a:xfrm>
            <a:off x="429768" y="254950"/>
            <a:ext cx="4149213" cy="22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51246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652</Words>
  <Application>Microsoft Office PowerPoint</Application>
  <PresentationFormat>Panorámica</PresentationFormat>
  <Paragraphs>124</Paragraphs>
  <Slides>18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Neue Haas Grotesk Text Pro</vt:lpstr>
      <vt:lpstr>Wingdings</vt:lpstr>
      <vt:lpstr>Dune</vt:lpstr>
      <vt:lpstr>Modelos de datos y lenguajes de consulta</vt:lpstr>
      <vt:lpstr>Datos…</vt:lpstr>
      <vt:lpstr>Presentación de PowerPoint</vt:lpstr>
      <vt:lpstr>Tres Modelos</vt:lpstr>
      <vt:lpstr>¿Cómo modelar una página de LinkedIn?</vt:lpstr>
      <vt:lpstr>Document Tables</vt:lpstr>
      <vt:lpstr>Relación Muchos a muchos</vt:lpstr>
      <vt:lpstr>Grafos</vt:lpstr>
      <vt:lpstr>Presentación de PowerPoint</vt:lpstr>
      <vt:lpstr>Query languages: declarativo vs imperativo</vt:lpstr>
      <vt:lpstr>La vista raw_ps: nuestro ‘modelo Bronze’</vt:lpstr>
      <vt:lpstr>Patrón de consulta 1: ¿Qué quiero? ¿De donde? ¿Con qué condición?</vt:lpstr>
      <vt:lpstr>Patrón de consulta 2: Ordenando y organizando</vt:lpstr>
      <vt:lpstr>Patrón de consulta 2: Agrupando y agregando</vt:lpstr>
      <vt:lpstr>Errores comunes</vt:lpstr>
      <vt:lpstr>NULLS</vt:lpstr>
      <vt:lpstr>TIPOS MAL INFERIDOS</vt:lpstr>
      <vt:lpstr>TIPOS MAL INFERIDOS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9</cp:revision>
  <dcterms:created xsi:type="dcterms:W3CDTF">2025-12-25T19:58:44Z</dcterms:created>
  <dcterms:modified xsi:type="dcterms:W3CDTF">2026-02-15T15:22:50Z</dcterms:modified>
</cp:coreProperties>
</file>